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6" r:id="rId3"/>
    <p:sldId id="261" r:id="rId4"/>
    <p:sldId id="272" r:id="rId5"/>
    <p:sldId id="267" r:id="rId6"/>
    <p:sldId id="278" r:id="rId7"/>
    <p:sldId id="279" r:id="rId8"/>
    <p:sldId id="268" r:id="rId9"/>
    <p:sldId id="280" r:id="rId10"/>
    <p:sldId id="274" r:id="rId11"/>
    <p:sldId id="28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1EF1D"/>
    <a:srgbClr val="673105"/>
    <a:srgbClr val="CCCC00"/>
    <a:srgbClr val="FF9900"/>
    <a:srgbClr val="F89E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88" autoAdjust="0"/>
    <p:restoredTop sz="94624" autoAdjust="0"/>
  </p:normalViewPr>
  <p:slideViewPr>
    <p:cSldViewPr>
      <p:cViewPr varScale="1">
        <p:scale>
          <a:sx n="111" d="100"/>
          <a:sy n="111" d="100"/>
        </p:scale>
        <p:origin x="-100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26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альтернативный процесс 2"/>
          <p:cNvSpPr/>
          <p:nvPr userDrawn="1"/>
        </p:nvSpPr>
        <p:spPr>
          <a:xfrm>
            <a:off x="2786050" y="4929198"/>
            <a:ext cx="3929090" cy="100013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>
                <a:ln w="1905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Ситуфция</a:t>
            </a:r>
            <a:r>
              <a:rPr lang="ru-RU" sz="3200" b="1" dirty="0">
                <a:ln w="1905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успеха</a:t>
            </a:r>
          </a:p>
        </p:txBody>
      </p:sp>
      <p:sp>
        <p:nvSpPr>
          <p:cNvPr id="4" name="Улыбающееся лицо 3"/>
          <p:cNvSpPr/>
          <p:nvPr userDrawn="1"/>
        </p:nvSpPr>
        <p:spPr>
          <a:xfrm>
            <a:off x="3286125" y="2500313"/>
            <a:ext cx="2857500" cy="270033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2E1F6-0CE1-420F-A97B-50ECB01388B8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D2BB6-8D47-472F-9861-DAED4A3FA2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FC0B3-B279-4816-BB30-3F8E210184D4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1093C-EC3C-4482-BB9D-70727731DA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1A8DD-6E62-4C57-B8A4-6E6FD3348BA2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EE799-599C-423E-8A0D-14B8C0F960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FFCCF-D170-499E-A9DF-C3D468ECF2A7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35A7A-F352-4FC4-8403-CB8641BBE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6C0D3-C858-44DA-9EAD-2DC85752CC82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6746D-5AF1-42DC-8067-C235D98C79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46D53-C0BD-4DBC-98F5-532AEEF1BB04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9AD16-03F3-4FC1-A805-F84CD93A5F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71BC0-E68D-419A-A67A-F3A36F457350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FB93D-6806-4655-951D-9B77FAA1AE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94F97-EBEC-4B7B-965B-D7B20D78BB32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E73EF-D94D-47BE-BB2D-372925C521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25446-0082-4914-B13E-9EB6B1A958CF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8C24C-C6D7-423F-94DF-2B4AE844EC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97D56-9EDE-4E4B-AC05-A47FDC3C708C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1D50C-D19E-4B1A-9B6F-208E79AFF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A29CB-E4A3-47E2-A0A5-AE61A847139E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2CDDF-7394-486F-81CF-42155B6AF5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20E3CD-30B3-44C4-9F36-B2A5331A7E4A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8FB6FB-D8F2-4174-A333-E785AA5643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928662" y="1123218"/>
            <a:ext cx="771530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Современные технологии, 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применяемые в реабилитации детей с легкой степенью умственной отсталости.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1604" y="5500702"/>
            <a:ext cx="67151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Автор: учитель -  дефектолог МБДОУ детского сада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комбинированного вида № 25 «Сувенир» г. Павлово</a:t>
            </a: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Черствова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Ольга Александровна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2014 год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71500"/>
            <a:ext cx="7415213" cy="585787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defRPr/>
            </a:pPr>
            <a:endParaRPr lang="ru-RU" b="1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142976" y="642918"/>
            <a:ext cx="742955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Формирование навыков социального поведения.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Игры и упражнения: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«Слушаем музыку», «Поможем Петрушке убрать игрушки», «Гости» и др.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142976" y="1857364"/>
            <a:ext cx="750099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Формирование навыков самообслуживания, гигиены, бытовых навыков.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Игры и упражнения: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«Перчатки», «Парикмахер», «Водичка, водичка!», «Уборка рабочего места».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DSCN300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3922839">
            <a:off x="926842" y="3890567"/>
            <a:ext cx="2866715" cy="2150036"/>
          </a:xfrm>
          <a:prstGeom prst="rect">
            <a:avLst/>
          </a:prstGeom>
        </p:spPr>
      </p:pic>
      <p:pic>
        <p:nvPicPr>
          <p:cNvPr id="8" name="Рисунок 7" descr="DSCN300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6173825">
            <a:off x="5423941" y="3515866"/>
            <a:ext cx="3357554" cy="2518166"/>
          </a:xfrm>
          <a:prstGeom prst="rect">
            <a:avLst/>
          </a:prstGeom>
        </p:spPr>
      </p:pic>
      <p:pic>
        <p:nvPicPr>
          <p:cNvPr id="9" name="Рисунок 8" descr="DSCN0849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214678" y="3357562"/>
            <a:ext cx="2762236" cy="2071677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/>
      <p:bldP spid="112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8625"/>
            <a:ext cx="7343775" cy="5857875"/>
          </a:xfrm>
        </p:spPr>
        <p:txBody>
          <a:bodyPr/>
          <a:lstStyle/>
          <a:p>
            <a:pPr>
              <a:defRPr/>
            </a:pPr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1212201228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857356" y="1643050"/>
            <a:ext cx="5569469" cy="417710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571481"/>
            <a:ext cx="7429552" cy="214314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с данной категорией детей строится на основе  программы Е.А. Екжановой, Е.А. Стребелевой «Коррекционно – развивающее обучение и воспитание».</a:t>
            </a: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22092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21413090">
            <a:off x="4292716" y="2976471"/>
            <a:ext cx="1828800" cy="2916936"/>
          </a:xfrm>
          <a:prstGeom prst="rect">
            <a:avLst/>
          </a:prstGeom>
        </p:spPr>
      </p:pic>
      <p:pic>
        <p:nvPicPr>
          <p:cNvPr id="5" name="Рисунок 4" descr="1799930_Metodicheskie_rekomendacii_Korrekcionno-razvivivayushchee_obuchenie_i_vospitanie_doshkolnikov_VIII_vid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330220">
            <a:off x="6130320" y="3006678"/>
            <a:ext cx="1755121" cy="2786082"/>
          </a:xfrm>
          <a:prstGeom prst="rect">
            <a:avLst/>
          </a:prstGeom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2976" y="428604"/>
            <a:ext cx="7558088" cy="6072209"/>
          </a:xfrm>
        </p:spPr>
        <p:txBody>
          <a:bodyPr rtlCol="0">
            <a:noAutofit/>
          </a:bodyPr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Здоровье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Физическое развитие и физическое воспитание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Познавательное развитие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Сенсорное воспитание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Формирование мышления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Формирование элементарных количественных представлений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Ознакомление с окружающим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Развитие речи и формирование коммуникативных способностей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Обучение грамоте (развитие ручной моторики и подготовка руки к письму; обучение элементарной грамоте)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Формирование деятельности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Обучение игре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Изобразительная деятельность (лепка, аппликация, рисование)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Конструирование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Трудовое воспитание (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воспитание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культурно – гигиенических навыков, ручной труд, хозяйственно – бытовой труд) 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Эстетическое развитие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Музыкальное воспитание и театрализованная деятельность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Ознакомление с художественной литературой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Эстетическое воспитание средствами изобразительного искусства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0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0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0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0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0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0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0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20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0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0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0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0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20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0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285852" y="428604"/>
            <a:ext cx="678661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Развивающие т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ехнологии, </a:t>
            </a: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используемые в работе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728" y="1142984"/>
            <a:ext cx="65722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400" dirty="0" smtClean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танцтерапия</a:t>
            </a:r>
            <a:endParaRPr lang="ru-RU" sz="2400" dirty="0" smtClean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изотерапия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музыкотерапия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игровые технологии 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игры с песком и водой (песочная  и </a:t>
            </a:r>
            <a:r>
              <a:rPr lang="ru-RU" sz="2400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водотерапия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технология А. </a:t>
            </a:r>
            <a:r>
              <a:rPr lang="ru-RU" sz="2400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Закрепиной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социальному развитию детей</a:t>
            </a:r>
            <a:endParaRPr lang="ru-RU" sz="2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ctrTitle"/>
          </p:nvPr>
        </p:nvSpPr>
        <p:spPr>
          <a:xfrm>
            <a:off x="1143000" y="642918"/>
            <a:ext cx="5429264" cy="2500330"/>
          </a:xfrm>
        </p:spPr>
        <p:txBody>
          <a:bodyPr/>
          <a:lstStyle/>
          <a:p>
            <a:pPr algn="l">
              <a:defRPr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Танцтерапия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(или танцевально – двигательная терапия) – способствует: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самоформированию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самосовершенствованию с помощью заданных или произвольных танцевальных движений, сопровождающихся музыкальным оформлением; выплеску эмоций; физической разгрузки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и.тд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1" y="2643182"/>
            <a:ext cx="6786586" cy="3929068"/>
          </a:xfrm>
        </p:spPr>
        <p:txBody>
          <a:bodyPr/>
          <a:lstStyle/>
          <a:p>
            <a:pPr marL="342900" indent="-342900" algn="just">
              <a:defRPr/>
            </a:pPr>
            <a:r>
              <a:rPr lang="ru-RU" sz="2800" b="1" i="1" u="sng" dirty="0" smtClean="0">
                <a:solidFill>
                  <a:schemeClr val="tx1"/>
                </a:solidFill>
              </a:rPr>
              <a:t>    </a:t>
            </a:r>
            <a:endParaRPr lang="ru-RU" sz="1800" dirty="0" smtClean="0">
              <a:solidFill>
                <a:srgbClr val="673105"/>
              </a:solidFill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786182" y="3632601"/>
            <a:ext cx="492922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tabLst>
                <a:tab pos="2830513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Музыкотерапия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особая форма работы с детьми с использованием музыки в любом виде (записи на магнитофоне, игра на музыкальных инструментах, пение и др.) Музыкотерапия дает возможность активизировать ребенка, преодолевать неблагоприятные установки и отношения, улучшать эмоциональное состояние.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DSCN300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6535383">
            <a:off x="6248567" y="679578"/>
            <a:ext cx="2941085" cy="2285992"/>
          </a:xfrm>
          <a:prstGeom prst="rect">
            <a:avLst/>
          </a:prstGeom>
        </p:spPr>
      </p:pic>
      <p:pic>
        <p:nvPicPr>
          <p:cNvPr id="8" name="Рисунок 7" descr="DSCN300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20621219">
            <a:off x="546802" y="3291098"/>
            <a:ext cx="2857487" cy="2413620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638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/>
          </p:nvPr>
        </p:nvSpPr>
        <p:spPr>
          <a:xfrm>
            <a:off x="1214438" y="571500"/>
            <a:ext cx="7429528" cy="2214558"/>
          </a:xfrm>
        </p:spPr>
        <p:txBody>
          <a:bodyPr/>
          <a:lstStyle/>
          <a:p>
            <a:pPr algn="l"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142976" y="336271"/>
            <a:ext cx="7143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3051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Изотерапия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исование под музыку, используя различные методики рисования – ладошкой, пальчиком, губкой, тампоном и т.д.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312201228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142976" y="1571612"/>
            <a:ext cx="3812453" cy="2669902"/>
          </a:xfrm>
          <a:prstGeom prst="rect">
            <a:avLst/>
          </a:prstGeom>
        </p:spPr>
      </p:pic>
      <p:pic>
        <p:nvPicPr>
          <p:cNvPr id="5" name="Рисунок 4" descr="DSCN299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14942" y="1500174"/>
            <a:ext cx="3047990" cy="2285992"/>
          </a:xfrm>
          <a:prstGeom prst="rect">
            <a:avLst/>
          </a:prstGeom>
        </p:spPr>
      </p:pic>
      <p:pic>
        <p:nvPicPr>
          <p:cNvPr id="6" name="Рисунок 5" descr="DSCN3000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071934" y="3929066"/>
            <a:ext cx="3428992" cy="2571744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571500"/>
            <a:ext cx="7643813" cy="5857875"/>
          </a:xfrm>
        </p:spPr>
        <p:txBody>
          <a:bodyPr/>
          <a:lstStyle/>
          <a:p>
            <a:pPr algn="l"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игровых технологий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воспитании  и обучении обусловлено множеством факторов. Прежде всего, это огромный воспитательный потенциал игры. Изучение развития детей показывает, что в игре эффективнее, чем в других видах деятельности, развиваются все психологические процессы. Игра синтезирует познавательную, трудовую и творческую активность ребенка</a:t>
            </a:r>
            <a:r>
              <a:rPr lang="ru-RU" sz="2000" dirty="0" smtClean="0"/>
              <a:t>. 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DSCN026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20207840">
            <a:off x="1084741" y="3178952"/>
            <a:ext cx="2786082" cy="2089561"/>
          </a:xfrm>
          <a:prstGeom prst="rect">
            <a:avLst/>
          </a:prstGeom>
        </p:spPr>
      </p:pic>
      <p:pic>
        <p:nvPicPr>
          <p:cNvPr id="6" name="Рисунок 5" descr="DSCN267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5400000">
            <a:off x="3262303" y="3309937"/>
            <a:ext cx="3048021" cy="2286016"/>
          </a:xfrm>
          <a:prstGeom prst="rect">
            <a:avLst/>
          </a:prstGeom>
        </p:spPr>
      </p:pic>
      <p:pic>
        <p:nvPicPr>
          <p:cNvPr id="8" name="Рисунок 7" descr="07112012259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 rot="1537148">
            <a:off x="5789292" y="3247125"/>
            <a:ext cx="2917430" cy="19982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500063"/>
            <a:ext cx="7415213" cy="857235"/>
          </a:xfrm>
        </p:spPr>
        <p:txBody>
          <a:bodyPr/>
          <a:lstStyle/>
          <a:p>
            <a:pPr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Коррекционно – педагогическая работа по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социальному развитию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детей, на основе технологии разработанной к.п.н. </a:t>
            </a:r>
          </a:p>
          <a:p>
            <a:pPr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Закрепиной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defRPr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214414" y="1645645"/>
            <a:ext cx="70723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Данная технология включает  ряд направлений: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071538" y="2214554"/>
            <a:ext cx="73581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положительных форм общения и эмоционально окрашенного взаимодействия ребенка с близким взрослым.</a:t>
            </a:r>
          </a:p>
          <a:p>
            <a:pPr marL="457200" indent="-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Игры: «Посмотри мне  в глаза!», «Кто спрятался?»,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!», «Подуй, ветерок!», «Лови мяч!», «Грузовик» и др. 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142976" y="3929066"/>
            <a:ext cx="74295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2"/>
              <a:tabLst/>
            </a:pP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образа Я («Я сам»).</a:t>
            </a:r>
          </a:p>
          <a:p>
            <a:pPr marL="457200" indent="-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Игры и упражнения: «Иди ко мне!», «Ау!», «По кочкам – по кочкам…».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DSCN301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734321">
            <a:off x="6154858" y="4935702"/>
            <a:ext cx="2095483" cy="1571612"/>
          </a:xfrm>
          <a:prstGeom prst="rect">
            <a:avLst/>
          </a:prstGeom>
        </p:spPr>
      </p:pic>
      <p:pic>
        <p:nvPicPr>
          <p:cNvPr id="9" name="Рисунок 8" descr="DSCN301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4845077">
            <a:off x="4571908" y="4816822"/>
            <a:ext cx="1757697" cy="1785926"/>
          </a:xfrm>
          <a:prstGeom prst="rect">
            <a:avLst/>
          </a:prstGeo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313" grpId="0"/>
      <p:bldP spid="13314" grpId="0"/>
      <p:bldP spid="133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571500"/>
            <a:ext cx="7429524" cy="1500178"/>
          </a:xfrm>
        </p:spPr>
        <p:txBody>
          <a:bodyPr/>
          <a:lstStyle/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  Формирование представлений об окружающих людях («Я и другие»).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Игры и упражнения: «Попроси игрушку!», «Привет!», «Это мамочка!»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142976" y="1989228"/>
            <a:ext cx="750099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представлений об окружающем мире и адекватных способах действия в нем («Я и окружающий мир»).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Игры и упражнения: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«Погремушки», «Кати шарик!», «Горит – не горит», «Петрушка», «Построим башенку», «Достань шарик», «Постучи молоточком», «Поймай мяч», «Цыплята», «Покорми мишку», «Поймай рыбку» и др.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214414" y="4440144"/>
            <a:ext cx="721523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16375" algn="l"/>
              </a:tabLst>
            </a:pP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способов усвоения общественного опыта.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16375" algn="l"/>
              </a:tabLst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Игры  и упражнения: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«Кати мяч!», «Постучи молоточком!», «Закроем коробки крышками», «Спрячем игрушку в коробочку», «Птица», «Ветер», «Велосипед», «Гремим погремушкой», «Хлопаем в ладоши» и др.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289" grpId="0"/>
      <p:bldP spid="1229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668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Танцтерапия (или танцевально – двигательная терапия) – способствует: самоформированию и самосовершенствованию с помощью заданных или произвольных танцевальных движений, сопровождающихся музыкальным оформлением; выплеску эмоций; физической разгрузки и.тд.  </vt:lpstr>
      <vt:lpstr> 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и воспитание успехом</dc:title>
  <dc:creator>administrator</dc:creator>
  <cp:lastModifiedBy>User</cp:lastModifiedBy>
  <cp:revision>121</cp:revision>
  <dcterms:created xsi:type="dcterms:W3CDTF">2009-10-25T15:31:12Z</dcterms:created>
  <dcterms:modified xsi:type="dcterms:W3CDTF">2014-06-03T09:05:04Z</dcterms:modified>
</cp:coreProperties>
</file>